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585" autoAdjust="0"/>
  </p:normalViewPr>
  <p:slideViewPr>
    <p:cSldViewPr>
      <p:cViewPr>
        <p:scale>
          <a:sx n="80" d="100"/>
          <a:sy n="80" d="100"/>
        </p:scale>
        <p:origin x="-108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AD2E6-E7D8-464A-85AD-C77D34C81E29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E43A2F-7A0A-4360-8A07-D96D66741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77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r>
              <a:rPr lang="en-US" smtClean="0"/>
              <a:t>: 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43A2F-7A0A-4360-8A07-D96D6674154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19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798B-F686-4943-A58C-A974C0D5F77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5AD0-B883-4C04-8EC9-E4BAF421B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24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798B-F686-4943-A58C-A974C0D5F77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5AD0-B883-4C04-8EC9-E4BAF421B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777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798B-F686-4943-A58C-A974C0D5F77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5AD0-B883-4C04-8EC9-E4BAF421B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05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798B-F686-4943-A58C-A974C0D5F77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5AD0-B883-4C04-8EC9-E4BAF421B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643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798B-F686-4943-A58C-A974C0D5F77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5AD0-B883-4C04-8EC9-E4BAF421B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019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798B-F686-4943-A58C-A974C0D5F77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5AD0-B883-4C04-8EC9-E4BAF421B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79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798B-F686-4943-A58C-A974C0D5F77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5AD0-B883-4C04-8EC9-E4BAF421B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487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798B-F686-4943-A58C-A974C0D5F77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5AD0-B883-4C04-8EC9-E4BAF421B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98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798B-F686-4943-A58C-A974C0D5F77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5AD0-B883-4C04-8EC9-E4BAF421B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605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798B-F686-4943-A58C-A974C0D5F77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5AD0-B883-4C04-8EC9-E4BAF421B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846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798B-F686-4943-A58C-A974C0D5F77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5AD0-B883-4C04-8EC9-E4BAF421B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493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6798B-F686-4943-A58C-A974C0D5F77F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85AD0-B883-4C04-8EC9-E4BAF421B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53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MANUFACTURING APPLICATIONS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QUALITY IMPROVEMENT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45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9146"/>
          </a:xfrm>
        </p:spPr>
        <p:txBody>
          <a:bodyPr/>
          <a:lstStyle/>
          <a:p>
            <a:r>
              <a:rPr lang="en-US" dirty="0" smtClean="0"/>
              <a:t>QUALITY </a:t>
            </a:r>
            <a:r>
              <a:rPr lang="en-US" dirty="0" smtClean="0"/>
              <a:t>IMPROVEMENT</a:t>
            </a:r>
            <a:r>
              <a:rPr lang="en-US" dirty="0" smtClean="0"/>
              <a:t> </a:t>
            </a:r>
            <a:r>
              <a:rPr lang="en-US" dirty="0" smtClean="0"/>
              <a:t>CYCLE</a:t>
            </a:r>
            <a:endParaRPr lang="en-US" dirty="0"/>
          </a:p>
        </p:txBody>
      </p:sp>
      <p:sp>
        <p:nvSpPr>
          <p:cNvPr id="5" name="Text Box 8"/>
          <p:cNvSpPr txBox="1"/>
          <p:nvPr/>
        </p:nvSpPr>
        <p:spPr>
          <a:xfrm>
            <a:off x="3310797" y="3010488"/>
            <a:ext cx="2112988" cy="1421798"/>
          </a:xfrm>
          <a:prstGeom prst="star7">
            <a:avLst/>
          </a:prstGeom>
          <a:solidFill>
            <a:schemeClr val="lt1"/>
          </a:solidFill>
          <a:ln w="63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 dirty="0">
                <a:effectLst/>
                <a:ea typeface="Calibri"/>
                <a:cs typeface="Times New Roman"/>
              </a:rPr>
              <a:t>“Quality is a consistency of purpose” by W. Edwards Deming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5549214" y="3544644"/>
            <a:ext cx="3068174" cy="1227946"/>
            <a:chOff x="0" y="0"/>
            <a:chExt cx="3028950" cy="1488968"/>
          </a:xfrm>
        </p:grpSpPr>
        <p:grpSp>
          <p:nvGrpSpPr>
            <p:cNvPr id="55" name="Group 54"/>
            <p:cNvGrpSpPr/>
            <p:nvPr/>
          </p:nvGrpSpPr>
          <p:grpSpPr>
            <a:xfrm>
              <a:off x="0" y="0"/>
              <a:ext cx="3028950" cy="1488968"/>
              <a:chOff x="0" y="0"/>
              <a:chExt cx="3028950" cy="1488968"/>
            </a:xfrm>
          </p:grpSpPr>
          <p:sp>
            <p:nvSpPr>
              <p:cNvPr id="57" name="Oval 56"/>
              <p:cNvSpPr/>
              <p:nvPr/>
            </p:nvSpPr>
            <p:spPr>
              <a:xfrm>
                <a:off x="0" y="0"/>
                <a:ext cx="1097280" cy="914400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900">
                    <a:effectLst/>
                    <a:ea typeface="Calibri"/>
                    <a:cs typeface="Times New Roman"/>
                  </a:rPr>
                  <a:t>Increase Productivity</a:t>
                </a:r>
                <a:endParaRPr lang="en-US" sz="1100">
                  <a:effectLst/>
                  <a:ea typeface="Calibri"/>
                  <a:cs typeface="Times New Roman"/>
                </a:endParaRPr>
              </a:p>
            </p:txBody>
          </p:sp>
          <p:grpSp>
            <p:nvGrpSpPr>
              <p:cNvPr id="58" name="Group 57"/>
              <p:cNvGrpSpPr/>
              <p:nvPr/>
            </p:nvGrpSpPr>
            <p:grpSpPr>
              <a:xfrm flipH="1">
                <a:off x="1095375" y="76200"/>
                <a:ext cx="1933575" cy="1412768"/>
                <a:chOff x="0" y="0"/>
                <a:chExt cx="1676400" cy="1230475"/>
              </a:xfrm>
            </p:grpSpPr>
            <p:sp>
              <p:nvSpPr>
                <p:cNvPr id="59" name="Snip and Round Single Corner Rectangle 58"/>
                <p:cNvSpPr/>
                <p:nvPr/>
              </p:nvSpPr>
              <p:spPr>
                <a:xfrm>
                  <a:off x="0" y="0"/>
                  <a:ext cx="1676400" cy="1230475"/>
                </a:xfrm>
                <a:prstGeom prst="snipRoundRect">
                  <a:avLst/>
                </a:prstGeom>
                <a:noFill/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0" name="Text Box 14"/>
                <p:cNvSpPr txBox="1"/>
                <p:nvPr/>
              </p:nvSpPr>
              <p:spPr>
                <a:xfrm>
                  <a:off x="76199" y="85725"/>
                  <a:ext cx="1533525" cy="1043810"/>
                </a:xfrm>
                <a:prstGeom prst="snipRoundRect">
                  <a:avLst/>
                </a:prstGeom>
                <a:solidFill>
                  <a:schemeClr val="lt1"/>
                </a:solidFill>
                <a:ln w="6350">
                  <a:solidFill>
                    <a:srgbClr val="FFC000"/>
                  </a:solidFill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1000"/>
                    </a:spcAft>
                  </a:pPr>
                  <a:r>
                    <a:rPr lang="en-US" sz="800" dirty="0">
                      <a:solidFill>
                        <a:srgbClr val="444444"/>
                      </a:solidFill>
                      <a:effectLst/>
                      <a:ea typeface="Times New Roman"/>
                      <a:cs typeface="Calibri"/>
                    </a:rPr>
                    <a:t>3. </a:t>
                  </a:r>
                  <a:r>
                    <a:rPr lang="en-US" sz="800" dirty="0">
                      <a:solidFill>
                        <a:srgbClr val="222222"/>
                      </a:solidFill>
                      <a:effectLst/>
                      <a:ea typeface="Calibri"/>
                      <a:cs typeface="Times New Roman"/>
                    </a:rPr>
                    <a:t>To increase productivity, the right things are creating and meeting quality objectives, communicating with customers, and receiving input from employees and suppliers.</a:t>
                  </a:r>
                  <a:endParaRPr lang="en-US" sz="1100" dirty="0">
                    <a:effectLst/>
                    <a:ea typeface="Calibri"/>
                    <a:cs typeface="Times New Roman"/>
                  </a:endParaRPr>
                </a:p>
              </p:txBody>
            </p:sp>
          </p:grpSp>
        </p:grpSp>
        <p:sp>
          <p:nvSpPr>
            <p:cNvPr id="56" name="Chevron 55"/>
            <p:cNvSpPr/>
            <p:nvPr/>
          </p:nvSpPr>
          <p:spPr>
            <a:xfrm rot="7028663">
              <a:off x="171450" y="866775"/>
              <a:ext cx="367030" cy="457200"/>
            </a:xfrm>
            <a:prstGeom prst="chevron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4323874" y="4534404"/>
            <a:ext cx="3456122" cy="1713996"/>
            <a:chOff x="0" y="0"/>
            <a:chExt cx="3411938" cy="2078336"/>
          </a:xfrm>
        </p:grpSpPr>
        <p:grpSp>
          <p:nvGrpSpPr>
            <p:cNvPr id="49" name="Group 48"/>
            <p:cNvGrpSpPr/>
            <p:nvPr/>
          </p:nvGrpSpPr>
          <p:grpSpPr>
            <a:xfrm>
              <a:off x="666750" y="0"/>
              <a:ext cx="2745188" cy="2078336"/>
              <a:chOff x="0" y="0"/>
              <a:chExt cx="2745188" cy="2078336"/>
            </a:xfrm>
          </p:grpSpPr>
          <p:sp>
            <p:nvSpPr>
              <p:cNvPr id="51" name="Oval 50"/>
              <p:cNvSpPr/>
              <p:nvPr/>
            </p:nvSpPr>
            <p:spPr>
              <a:xfrm>
                <a:off x="0" y="0"/>
                <a:ext cx="981075" cy="828675"/>
              </a:xfrm>
              <a:prstGeom prst="ellipse">
                <a:avLst/>
              </a:prstGeom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100">
                    <a:effectLst/>
                    <a:ea typeface="Calibri"/>
                    <a:cs typeface="Times New Roman"/>
                  </a:rPr>
                  <a:t>Reduce Costs</a:t>
                </a:r>
              </a:p>
            </p:txBody>
          </p:sp>
          <p:grpSp>
            <p:nvGrpSpPr>
              <p:cNvPr id="52" name="Group 51"/>
              <p:cNvGrpSpPr/>
              <p:nvPr/>
            </p:nvGrpSpPr>
            <p:grpSpPr>
              <a:xfrm flipH="1">
                <a:off x="857248" y="447675"/>
                <a:ext cx="1887940" cy="1630661"/>
                <a:chOff x="-211538" y="0"/>
                <a:chExt cx="1887940" cy="1205190"/>
              </a:xfrm>
            </p:grpSpPr>
            <p:sp>
              <p:nvSpPr>
                <p:cNvPr id="53" name="Snip and Round Single Corner Rectangle 52"/>
                <p:cNvSpPr/>
                <p:nvPr/>
              </p:nvSpPr>
              <p:spPr>
                <a:xfrm>
                  <a:off x="-211538" y="0"/>
                  <a:ext cx="1887940" cy="1205190"/>
                </a:xfrm>
                <a:prstGeom prst="snip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4" name="Text Box 10"/>
                <p:cNvSpPr txBox="1"/>
                <p:nvPr/>
              </p:nvSpPr>
              <p:spPr>
                <a:xfrm>
                  <a:off x="-109180" y="85690"/>
                  <a:ext cx="1718913" cy="1051211"/>
                </a:xfrm>
                <a:prstGeom prst="snipRoundRect">
                  <a:avLst/>
                </a:prstGeom>
                <a:solidFill>
                  <a:schemeClr val="lt1"/>
                </a:solidFill>
                <a:ln w="6350">
                  <a:solidFill>
                    <a:prstClr val="black"/>
                  </a:solidFill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1000"/>
                    </a:spcAft>
                  </a:pPr>
                  <a:r>
                    <a:rPr lang="en-US" sz="900" dirty="0">
                      <a:effectLst/>
                      <a:ea typeface="Calibri"/>
                      <a:cs typeface="Times New Roman"/>
                    </a:rPr>
                    <a:t>4. </a:t>
                  </a:r>
                  <a:r>
                    <a:rPr lang="en-US" sz="900" dirty="0">
                      <a:solidFill>
                        <a:srgbClr val="222222"/>
                      </a:solidFill>
                      <a:effectLst/>
                      <a:ea typeface="Calibri"/>
                      <a:cs typeface="Times New Roman"/>
                    </a:rPr>
                    <a:t>To improve quality, you must reduce the cost of non-quality. Four major categories of cost are External Failure, Internal Failure, Appraisal and Prevention.</a:t>
                  </a:r>
                  <a:endParaRPr lang="en-US" sz="1100" dirty="0">
                    <a:effectLst/>
                    <a:ea typeface="Calibri"/>
                    <a:cs typeface="Times New Roman"/>
                  </a:endParaRPr>
                </a:p>
              </p:txBody>
            </p:sp>
          </p:grpSp>
        </p:grpSp>
        <p:sp>
          <p:nvSpPr>
            <p:cNvPr id="50" name="Chevron 49"/>
            <p:cNvSpPr/>
            <p:nvPr/>
          </p:nvSpPr>
          <p:spPr>
            <a:xfrm rot="10579311">
              <a:off x="0" y="400050"/>
              <a:ext cx="467556" cy="457200"/>
            </a:xfrm>
            <a:prstGeom prst="chevron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371480" y="4322312"/>
            <a:ext cx="2826965" cy="1849887"/>
            <a:chOff x="0" y="0"/>
            <a:chExt cx="2790825" cy="2243113"/>
          </a:xfrm>
        </p:grpSpPr>
        <p:grpSp>
          <p:nvGrpSpPr>
            <p:cNvPr id="41" name="Group 40"/>
            <p:cNvGrpSpPr/>
            <p:nvPr/>
          </p:nvGrpSpPr>
          <p:grpSpPr>
            <a:xfrm>
              <a:off x="0" y="308578"/>
              <a:ext cx="2790825" cy="1934535"/>
              <a:chOff x="0" y="0"/>
              <a:chExt cx="2790825" cy="1934535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1809750" y="0"/>
                <a:ext cx="981075" cy="82867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900" dirty="0">
                    <a:effectLst/>
                    <a:ea typeface="Calibri"/>
                    <a:cs typeface="Times New Roman"/>
                  </a:rPr>
                  <a:t>Reduce Sales Price</a:t>
                </a:r>
                <a:endParaRPr lang="en-US" sz="1100" dirty="0">
                  <a:effectLst/>
                  <a:ea typeface="Calibri"/>
                  <a:cs typeface="Times New Roman"/>
                </a:endParaRPr>
              </a:p>
            </p:txBody>
          </p:sp>
          <p:grpSp>
            <p:nvGrpSpPr>
              <p:cNvPr id="44" name="Group 43"/>
              <p:cNvGrpSpPr/>
              <p:nvPr/>
            </p:nvGrpSpPr>
            <p:grpSpPr>
              <a:xfrm>
                <a:off x="0" y="409120"/>
                <a:ext cx="1914525" cy="1525415"/>
                <a:chOff x="8445" y="49177"/>
                <a:chExt cx="1702373" cy="1006312"/>
              </a:xfrm>
            </p:grpSpPr>
            <p:sp>
              <p:nvSpPr>
                <p:cNvPr id="45" name="Snip and Round Single Corner Rectangle 44"/>
                <p:cNvSpPr/>
                <p:nvPr/>
              </p:nvSpPr>
              <p:spPr>
                <a:xfrm>
                  <a:off x="8445" y="49177"/>
                  <a:ext cx="1702373" cy="1006312"/>
                </a:xfrm>
                <a:prstGeom prst="snipRoundRect">
                  <a:avLst/>
                </a:prstGeom>
                <a:no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6" name="Text Box 29"/>
                <p:cNvSpPr txBox="1"/>
                <p:nvPr/>
              </p:nvSpPr>
              <p:spPr>
                <a:xfrm>
                  <a:off x="76201" y="85421"/>
                  <a:ext cx="1533525" cy="909114"/>
                </a:xfrm>
                <a:prstGeom prst="snipRoundRect">
                  <a:avLst/>
                </a:prstGeom>
                <a:solidFill>
                  <a:schemeClr val="lt1"/>
                </a:solidFill>
                <a:ln w="6350">
                  <a:solidFill>
                    <a:srgbClr val="FF0000"/>
                  </a:solidFill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1000"/>
                    </a:spcAft>
                  </a:pPr>
                  <a:r>
                    <a:rPr lang="en-US" sz="900" dirty="0">
                      <a:solidFill>
                        <a:srgbClr val="444444"/>
                      </a:solidFill>
                      <a:effectLst/>
                      <a:ea typeface="Times New Roman"/>
                      <a:cs typeface="Calibri"/>
                    </a:rPr>
                    <a:t>5. </a:t>
                  </a:r>
                  <a:r>
                    <a:rPr lang="en-US" sz="900" dirty="0">
                      <a:solidFill>
                        <a:srgbClr val="222222"/>
                      </a:solidFill>
                      <a:effectLst/>
                      <a:ea typeface="Calibri"/>
                      <a:cs typeface="Times New Roman"/>
                    </a:rPr>
                    <a:t>In order to reduce sales price, processes needs to be improve by finding new ways to do things faster, better, cheaper, and safer, so they meet future requirements.</a:t>
                  </a:r>
                  <a:endParaRPr lang="en-US" sz="1100" dirty="0">
                    <a:effectLst/>
                    <a:ea typeface="Calibri"/>
                    <a:cs typeface="Times New Roman"/>
                  </a:endParaRPr>
                </a:p>
              </p:txBody>
            </p:sp>
          </p:grpSp>
        </p:grpSp>
        <p:sp>
          <p:nvSpPr>
            <p:cNvPr id="42" name="Chevron 41"/>
            <p:cNvSpPr/>
            <p:nvPr/>
          </p:nvSpPr>
          <p:spPr>
            <a:xfrm rot="13528605">
              <a:off x="1409700" y="-24797"/>
              <a:ext cx="407606" cy="457200"/>
            </a:xfrm>
            <a:prstGeom prst="chevron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3889698" y="1066800"/>
            <a:ext cx="2846975" cy="1598058"/>
            <a:chOff x="3867671" y="1608812"/>
            <a:chExt cx="2846975" cy="1598058"/>
          </a:xfrm>
        </p:grpSpPr>
        <p:grpSp>
          <p:nvGrpSpPr>
            <p:cNvPr id="33" name="Group 32"/>
            <p:cNvGrpSpPr/>
            <p:nvPr/>
          </p:nvGrpSpPr>
          <p:grpSpPr>
            <a:xfrm>
              <a:off x="3867671" y="1608812"/>
              <a:ext cx="2846975" cy="1448809"/>
              <a:chOff x="0" y="-166102"/>
              <a:chExt cx="2810579" cy="1756777"/>
            </a:xfrm>
          </p:grpSpPr>
          <p:sp>
            <p:nvSpPr>
              <p:cNvPr id="35" name="Oval 34"/>
              <p:cNvSpPr/>
              <p:nvPr/>
            </p:nvSpPr>
            <p:spPr>
              <a:xfrm>
                <a:off x="0" y="762000"/>
                <a:ext cx="981075" cy="828675"/>
              </a:xfrm>
              <a:prstGeom prst="ellipse">
                <a:avLst/>
              </a:prstGeom>
              <a:solidFill>
                <a:srgbClr val="00B0F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100" dirty="0">
                    <a:effectLst/>
                    <a:ea typeface="Calibri"/>
                    <a:cs typeface="Times New Roman"/>
                  </a:rPr>
                  <a:t>Improve Quality</a:t>
                </a:r>
              </a:p>
            </p:txBody>
          </p:sp>
          <p:grpSp>
            <p:nvGrpSpPr>
              <p:cNvPr id="36" name="Group 35"/>
              <p:cNvGrpSpPr/>
              <p:nvPr/>
            </p:nvGrpSpPr>
            <p:grpSpPr>
              <a:xfrm flipH="1">
                <a:off x="981073" y="-166102"/>
                <a:ext cx="1829506" cy="1328152"/>
                <a:chOff x="-73560" y="-147041"/>
                <a:chExt cx="1749962" cy="1175741"/>
              </a:xfrm>
            </p:grpSpPr>
            <p:sp>
              <p:nvSpPr>
                <p:cNvPr id="37" name="Snip and Round Single Corner Rectangle 36"/>
                <p:cNvSpPr/>
                <p:nvPr/>
              </p:nvSpPr>
              <p:spPr>
                <a:xfrm>
                  <a:off x="-73560" y="-147041"/>
                  <a:ext cx="1749962" cy="1175741"/>
                </a:xfrm>
                <a:prstGeom prst="snipRoundRect">
                  <a:avLst/>
                </a:prstGeom>
                <a:noFill/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8" name="Text Box 20"/>
                <p:cNvSpPr txBox="1"/>
                <p:nvPr/>
              </p:nvSpPr>
              <p:spPr>
                <a:xfrm>
                  <a:off x="-1820" y="-65245"/>
                  <a:ext cx="1611549" cy="1026631"/>
                </a:xfrm>
                <a:prstGeom prst="snipRoundRect">
                  <a:avLst/>
                </a:prstGeom>
                <a:solidFill>
                  <a:schemeClr val="lt1"/>
                </a:solidFill>
                <a:ln w="6350">
                  <a:solidFill>
                    <a:srgbClr val="00B0F0"/>
                  </a:solidFill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1000"/>
                    </a:spcAft>
                  </a:pPr>
                  <a:r>
                    <a:rPr lang="en-US" sz="900" dirty="0">
                      <a:solidFill>
                        <a:srgbClr val="444444"/>
                      </a:solidFill>
                      <a:effectLst/>
                      <a:ea typeface="Times New Roman"/>
                      <a:cs typeface="Calibri"/>
                    </a:rPr>
                    <a:t>1. </a:t>
                  </a:r>
                  <a:r>
                    <a:rPr lang="en-US" sz="900" dirty="0">
                      <a:solidFill>
                        <a:srgbClr val="222222"/>
                      </a:solidFill>
                      <a:effectLst/>
                      <a:ea typeface="Calibri"/>
                      <a:cs typeface="Times New Roman"/>
                    </a:rPr>
                    <a:t>Quality is improve by reducing costs and increasing customer satisfaction. This can also be implemented using Six Sigma.</a:t>
                  </a:r>
                  <a:endParaRPr lang="en-US" sz="1100" dirty="0">
                    <a:effectLst/>
                    <a:ea typeface="Calibri"/>
                    <a:cs typeface="Times New Roman"/>
                  </a:endParaRPr>
                </a:p>
              </p:txBody>
            </p:sp>
          </p:grpSp>
        </p:grpSp>
        <p:sp>
          <p:nvSpPr>
            <p:cNvPr id="34" name="Chevron 33"/>
            <p:cNvSpPr/>
            <p:nvPr/>
          </p:nvSpPr>
          <p:spPr>
            <a:xfrm rot="1769655">
              <a:off x="5035121" y="2829819"/>
              <a:ext cx="457523" cy="377051"/>
            </a:xfrm>
            <a:prstGeom prst="chevron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423785" y="2452767"/>
            <a:ext cx="2421092" cy="1078262"/>
            <a:chOff x="0" y="0"/>
            <a:chExt cx="2390140" cy="1307465"/>
          </a:xfrm>
        </p:grpSpPr>
        <p:grpSp>
          <p:nvGrpSpPr>
            <p:cNvPr id="27" name="Group 26"/>
            <p:cNvGrpSpPr/>
            <p:nvPr/>
          </p:nvGrpSpPr>
          <p:grpSpPr>
            <a:xfrm>
              <a:off x="0" y="0"/>
              <a:ext cx="2390140" cy="1019175"/>
              <a:chOff x="0" y="0"/>
              <a:chExt cx="2390140" cy="1019175"/>
            </a:xfrm>
          </p:grpSpPr>
          <p:sp>
            <p:nvSpPr>
              <p:cNvPr id="29" name="Oval 28"/>
              <p:cNvSpPr/>
              <p:nvPr/>
            </p:nvSpPr>
            <p:spPr>
              <a:xfrm>
                <a:off x="0" y="114300"/>
                <a:ext cx="981075" cy="828675"/>
              </a:xfrm>
              <a:prstGeom prst="ellipse">
                <a:avLst/>
              </a:prstGeom>
              <a:solidFill>
                <a:srgbClr val="92D05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100">
                    <a:effectLst/>
                    <a:ea typeface="Calibri"/>
                    <a:cs typeface="Times New Roman"/>
                  </a:rPr>
                  <a:t>Simplify</a:t>
                </a:r>
              </a:p>
            </p:txBody>
          </p:sp>
          <p:grpSp>
            <p:nvGrpSpPr>
              <p:cNvPr id="30" name="Group 29"/>
              <p:cNvGrpSpPr/>
              <p:nvPr/>
            </p:nvGrpSpPr>
            <p:grpSpPr>
              <a:xfrm flipH="1">
                <a:off x="981075" y="0"/>
                <a:ext cx="1409065" cy="1019175"/>
                <a:chOff x="0" y="0"/>
                <a:chExt cx="1676400" cy="1028700"/>
              </a:xfrm>
            </p:grpSpPr>
            <p:sp>
              <p:nvSpPr>
                <p:cNvPr id="31" name="Snip and Round Single Corner Rectangle 30"/>
                <p:cNvSpPr/>
                <p:nvPr/>
              </p:nvSpPr>
              <p:spPr>
                <a:xfrm>
                  <a:off x="0" y="0"/>
                  <a:ext cx="1676400" cy="1028700"/>
                </a:xfrm>
                <a:prstGeom prst="snipRoundRect">
                  <a:avLst/>
                </a:prstGeom>
                <a:noFill/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2" name="Text Box 17"/>
                <p:cNvSpPr txBox="1"/>
                <p:nvPr/>
              </p:nvSpPr>
              <p:spPr>
                <a:xfrm>
                  <a:off x="76201" y="85725"/>
                  <a:ext cx="1533525" cy="875677"/>
                </a:xfrm>
                <a:prstGeom prst="snipRoundRect">
                  <a:avLst/>
                </a:prstGeom>
                <a:solidFill>
                  <a:schemeClr val="lt1"/>
                </a:solidFill>
                <a:ln w="6350">
                  <a:solidFill>
                    <a:srgbClr val="92D050"/>
                  </a:solidFill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1000"/>
                    </a:spcAft>
                  </a:pPr>
                  <a:r>
                    <a:rPr lang="en-US" sz="800">
                      <a:effectLst/>
                      <a:ea typeface="Calibri"/>
                      <a:cs typeface="Times New Roman"/>
                    </a:rPr>
                    <a:t>2. Simplify is doing the right things and doing things right.</a:t>
                  </a:r>
                  <a:endParaRPr lang="en-US" sz="1100">
                    <a:effectLst/>
                    <a:ea typeface="Calibri"/>
                    <a:cs typeface="Times New Roman"/>
                  </a:endParaRPr>
                </a:p>
              </p:txBody>
            </p:sp>
          </p:grpSp>
        </p:grpSp>
        <p:sp>
          <p:nvSpPr>
            <p:cNvPr id="28" name="Chevron 27"/>
            <p:cNvSpPr/>
            <p:nvPr/>
          </p:nvSpPr>
          <p:spPr>
            <a:xfrm rot="5027220">
              <a:off x="495300" y="895350"/>
              <a:ext cx="367030" cy="457200"/>
            </a:xfrm>
            <a:prstGeom prst="chevron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57200" y="3230435"/>
            <a:ext cx="2747465" cy="1510300"/>
            <a:chOff x="-312041" y="0"/>
            <a:chExt cx="2712341" cy="1831340"/>
          </a:xfrm>
        </p:grpSpPr>
        <p:grpSp>
          <p:nvGrpSpPr>
            <p:cNvPr id="19" name="Group 18"/>
            <p:cNvGrpSpPr/>
            <p:nvPr/>
          </p:nvGrpSpPr>
          <p:grpSpPr>
            <a:xfrm>
              <a:off x="-312041" y="450215"/>
              <a:ext cx="2712341" cy="1381125"/>
              <a:chOff x="-312041" y="0"/>
              <a:chExt cx="2712341" cy="1381125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1419225" y="0"/>
                <a:ext cx="981075" cy="828675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900">
                    <a:effectLst/>
                    <a:ea typeface="Calibri"/>
                    <a:cs typeface="Times New Roman"/>
                  </a:rPr>
                  <a:t>Increase Market Share</a:t>
                </a:r>
                <a:endParaRPr lang="en-US" sz="1100">
                  <a:effectLst/>
                  <a:ea typeface="Calibri"/>
                  <a:cs typeface="Times New Roman"/>
                </a:endParaRPr>
              </a:p>
            </p:txBody>
          </p:sp>
          <p:grpSp>
            <p:nvGrpSpPr>
              <p:cNvPr id="22" name="Group 21"/>
              <p:cNvGrpSpPr/>
              <p:nvPr/>
            </p:nvGrpSpPr>
            <p:grpSpPr>
              <a:xfrm>
                <a:off x="-312041" y="200025"/>
                <a:ext cx="1721106" cy="1181100"/>
                <a:chOff x="-371243" y="0"/>
                <a:chExt cx="2047644" cy="1028700"/>
              </a:xfrm>
            </p:grpSpPr>
            <p:sp>
              <p:nvSpPr>
                <p:cNvPr id="23" name="Snip and Round Single Corner Rectangle 22"/>
                <p:cNvSpPr/>
                <p:nvPr/>
              </p:nvSpPr>
              <p:spPr>
                <a:xfrm>
                  <a:off x="-371243" y="0"/>
                  <a:ext cx="2047644" cy="1028700"/>
                </a:xfrm>
                <a:prstGeom prst="snipRoundRect">
                  <a:avLst/>
                </a:prstGeom>
                <a:noFill/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" name="Text Box 26"/>
                <p:cNvSpPr txBox="1"/>
                <p:nvPr/>
              </p:nvSpPr>
              <p:spPr>
                <a:xfrm>
                  <a:off x="-237974" y="85725"/>
                  <a:ext cx="1847701" cy="875677"/>
                </a:xfrm>
                <a:prstGeom prst="snipRoundRect">
                  <a:avLst/>
                </a:prstGeom>
                <a:solidFill>
                  <a:schemeClr val="lt1"/>
                </a:solidFill>
                <a:ln w="6350"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1000"/>
                    </a:spcAft>
                  </a:pPr>
                  <a:r>
                    <a:rPr lang="en-US" sz="800" dirty="0">
                      <a:effectLst/>
                      <a:ea typeface="Calibri"/>
                      <a:cs typeface="Times New Roman"/>
                    </a:rPr>
                    <a:t>6. </a:t>
                  </a:r>
                  <a:r>
                    <a:rPr lang="en-US" sz="800" dirty="0">
                      <a:solidFill>
                        <a:srgbClr val="222222"/>
                      </a:solidFill>
                      <a:effectLst/>
                      <a:ea typeface="Calibri"/>
                      <a:cs typeface="Times New Roman"/>
                    </a:rPr>
                    <a:t>Market share is increase by reducing lead times. An example is Make-to-order which relies completely on process-orientation.</a:t>
                  </a:r>
                  <a:endParaRPr lang="en-US" sz="1100" dirty="0">
                    <a:effectLst/>
                    <a:ea typeface="Calibri"/>
                    <a:cs typeface="Times New Roman"/>
                  </a:endParaRPr>
                </a:p>
              </p:txBody>
            </p:sp>
          </p:grpSp>
        </p:grpSp>
        <p:sp>
          <p:nvSpPr>
            <p:cNvPr id="20" name="Chevron 19"/>
            <p:cNvSpPr/>
            <p:nvPr/>
          </p:nvSpPr>
          <p:spPr>
            <a:xfrm rot="15933877">
              <a:off x="1762125" y="-45085"/>
              <a:ext cx="367030" cy="457200"/>
            </a:xfrm>
            <a:prstGeom prst="chevron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70667" y="2162123"/>
            <a:ext cx="3102265" cy="1390377"/>
            <a:chOff x="0" y="0"/>
            <a:chExt cx="3062605" cy="1685925"/>
          </a:xfrm>
        </p:grpSpPr>
        <p:grpSp>
          <p:nvGrpSpPr>
            <p:cNvPr id="13" name="Group 12"/>
            <p:cNvGrpSpPr/>
            <p:nvPr/>
          </p:nvGrpSpPr>
          <p:grpSpPr>
            <a:xfrm>
              <a:off x="0" y="45456"/>
              <a:ext cx="2771775" cy="1640469"/>
              <a:chOff x="0" y="-221244"/>
              <a:chExt cx="2771775" cy="1640469"/>
            </a:xfrm>
          </p:grpSpPr>
          <p:sp>
            <p:nvSpPr>
              <p:cNvPr id="15" name="Oval 14"/>
              <p:cNvSpPr/>
              <p:nvPr/>
            </p:nvSpPr>
            <p:spPr>
              <a:xfrm>
                <a:off x="1790700" y="76200"/>
                <a:ext cx="981075" cy="828675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100">
                    <a:effectLst/>
                    <a:ea typeface="Calibri"/>
                    <a:cs typeface="Times New Roman"/>
                  </a:rPr>
                  <a:t>Increase Profits</a:t>
                </a:r>
              </a:p>
            </p:txBody>
          </p:sp>
          <p:grpSp>
            <p:nvGrpSpPr>
              <p:cNvPr id="16" name="Group 15"/>
              <p:cNvGrpSpPr/>
              <p:nvPr/>
            </p:nvGrpSpPr>
            <p:grpSpPr>
              <a:xfrm>
                <a:off x="0" y="-221244"/>
                <a:ext cx="1790065" cy="1640469"/>
                <a:chOff x="0" y="-160365"/>
                <a:chExt cx="1676400" cy="1189065"/>
              </a:xfrm>
            </p:grpSpPr>
            <p:sp>
              <p:nvSpPr>
                <p:cNvPr id="17" name="Snip and Round Single Corner Rectangle 16"/>
                <p:cNvSpPr/>
                <p:nvPr/>
              </p:nvSpPr>
              <p:spPr>
                <a:xfrm>
                  <a:off x="0" y="-160365"/>
                  <a:ext cx="1676400" cy="1189065"/>
                </a:xfrm>
                <a:prstGeom prst="snipRoundRect">
                  <a:avLst/>
                </a:prstGeom>
                <a:noFill/>
                <a:ln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" name="Text Box 23"/>
                <p:cNvSpPr txBox="1"/>
                <p:nvPr/>
              </p:nvSpPr>
              <p:spPr>
                <a:xfrm>
                  <a:off x="76201" y="-27617"/>
                  <a:ext cx="1533525" cy="989020"/>
                </a:xfrm>
                <a:prstGeom prst="snipRoundRect">
                  <a:avLst/>
                </a:prstGeom>
                <a:solidFill>
                  <a:schemeClr val="lt1"/>
                </a:solidFill>
                <a:ln w="6350">
                  <a:solidFill>
                    <a:srgbClr val="FFFF00"/>
                  </a:solidFill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1000"/>
                    </a:spcAft>
                  </a:pPr>
                  <a:r>
                    <a:rPr lang="en-US" sz="900" dirty="0">
                      <a:solidFill>
                        <a:srgbClr val="444444"/>
                      </a:solidFill>
                      <a:effectLst/>
                      <a:ea typeface="Times New Roman"/>
                      <a:cs typeface="Calibri"/>
                    </a:rPr>
                    <a:t>7. The American Society for Quality (ASQ) reports that firms which have implemented Six Sigma have saved billions of dollars to increase profits.</a:t>
                  </a:r>
                  <a:endParaRPr lang="en-US" sz="1100" dirty="0">
                    <a:effectLst/>
                    <a:ea typeface="Calibri"/>
                    <a:cs typeface="Times New Roman"/>
                  </a:endParaRPr>
                </a:p>
              </p:txBody>
            </p:sp>
          </p:grpSp>
        </p:grpSp>
        <p:sp>
          <p:nvSpPr>
            <p:cNvPr id="14" name="Chevron 13"/>
            <p:cNvSpPr/>
            <p:nvPr/>
          </p:nvSpPr>
          <p:spPr>
            <a:xfrm rot="19407563">
              <a:off x="2695575" y="0"/>
              <a:ext cx="367030" cy="457200"/>
            </a:xfrm>
            <a:prstGeom prst="chevron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70409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 dir="ru"/>
      </p:transition>
    </mc:Choice>
    <mc:Fallback xmlns="">
      <p:transition spd="slow">
        <p:cover dir="r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7 STEPS OF QUALITY IMPROVEMENT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2252" y="12954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Quality Systems – To achieve high quality systems, you’ll need a good understanding of quality costs, Six Sigma, and statistical process control (SPC), including its main components, which are run charts, control charts, and process capability.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366" y="2716407"/>
            <a:ext cx="784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b="1" dirty="0"/>
              <a:t>Simplify</a:t>
            </a:r>
            <a:r>
              <a:rPr lang="en-US" sz="1600" dirty="0"/>
              <a:t> – Simplify is doing the right things and doing things right.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3252" y="3054961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b="1" dirty="0"/>
              <a:t>Increase Productivity</a:t>
            </a:r>
            <a:r>
              <a:rPr lang="en-US" sz="1600" dirty="0"/>
              <a:t> – To increase productivity, the right things are creating and meeting quality objectives, communicating with customers, and receiving input from employees and suppliers.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366" y="2126397"/>
            <a:ext cx="784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b="1" dirty="0"/>
              <a:t>Improve quality</a:t>
            </a:r>
            <a:r>
              <a:rPr lang="en-US" sz="1600" dirty="0"/>
              <a:t> – Quality is improve by reducing costs and increasing customer satisfaction. This can also be implemented using Six Sigma.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5127" y="3877085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b="1" dirty="0"/>
              <a:t>Reduce Costs</a:t>
            </a:r>
            <a:r>
              <a:rPr lang="en-US" sz="1600" dirty="0"/>
              <a:t> – To improve quality, you must reduce the </a:t>
            </a:r>
            <a:r>
              <a:rPr lang="en-US" sz="1600" dirty="0" smtClean="0"/>
              <a:t>costs </a:t>
            </a:r>
            <a:r>
              <a:rPr lang="en-US" sz="1600" dirty="0"/>
              <a:t>of non-quality. Four major categories of </a:t>
            </a:r>
            <a:r>
              <a:rPr lang="en-US" sz="1600" dirty="0" smtClean="0"/>
              <a:t>non-quality costs </a:t>
            </a:r>
            <a:r>
              <a:rPr lang="en-US" sz="1600" dirty="0"/>
              <a:t>are External Failure, Internal Failure, Appraisal and Prevention.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3252" y="4684331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b="1" dirty="0"/>
              <a:t>Reduce Sales Price</a:t>
            </a:r>
            <a:r>
              <a:rPr lang="en-US" sz="1600" dirty="0"/>
              <a:t> – In order to reduce sales price, processes needs to be improve by finding new ways to do things faster, better, cheaper, and safer, so they meet future requirements.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366" y="5402997"/>
            <a:ext cx="784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b="1" dirty="0"/>
              <a:t>Increase Market Share</a:t>
            </a:r>
            <a:r>
              <a:rPr lang="en-US" sz="1600" dirty="0"/>
              <a:t> – Market share is increase by reducing lead times. An example is Make-to-order which relies completely on process-orientation.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8408" y="5987772"/>
            <a:ext cx="784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600" b="1" dirty="0"/>
              <a:t>Increase Profits</a:t>
            </a:r>
            <a:r>
              <a:rPr lang="en-US" sz="1600" dirty="0"/>
              <a:t> – The American Society for Quality (ASQ) reports that firms which have implemented Six Sigma have saved billions of dollars to increase profits.</a:t>
            </a:r>
          </a:p>
        </p:txBody>
      </p:sp>
    </p:spTree>
    <p:extLst>
      <p:ext uri="{BB962C8B-B14F-4D97-AF65-F5344CB8AC3E}">
        <p14:creationId xmlns:p14="http://schemas.microsoft.com/office/powerpoint/2010/main" val="353727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7 STEPS OF QUALITY IMPROVEMENT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Bonus question:</a:t>
            </a:r>
          </a:p>
          <a:p>
            <a:r>
              <a:rPr lang="en-US" dirty="0" smtClean="0"/>
              <a:t>What is the best step to improve quality?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08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298</Words>
  <Application>Microsoft Office PowerPoint</Application>
  <PresentationFormat>On-screen Show (4:3)</PresentationFormat>
  <Paragraphs>32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MANUFACTURING APPLICATIONS</vt:lpstr>
      <vt:lpstr>QUALITY IMPROVEMENT CYCLE</vt:lpstr>
      <vt:lpstr>7 STEPS OF QUALITY IMPROVEMENT</vt:lpstr>
      <vt:lpstr>7 STEPS OF QUALITY IMPROVEMENT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MANUFACTURING APPLICATIONS</dc:title>
  <dc:creator>HP</dc:creator>
  <cp:keywords>Valerie Njee</cp:keywords>
  <dc:description>Production Aid</dc:description>
  <cp:lastModifiedBy>HP</cp:lastModifiedBy>
  <cp:revision>20</cp:revision>
  <dcterms:created xsi:type="dcterms:W3CDTF">2023-07-10T16:59:50Z</dcterms:created>
  <dcterms:modified xsi:type="dcterms:W3CDTF">2023-07-18T19:17:40Z</dcterms:modified>
  <cp:category>Manufacturing App</cp:category>
</cp:coreProperties>
</file>